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9" r:id="rId3"/>
    <p:sldId id="258" r:id="rId4"/>
    <p:sldId id="257" r:id="rId5"/>
    <p:sldId id="260" r:id="rId6"/>
    <p:sldId id="274" r:id="rId7"/>
    <p:sldId id="270" r:id="rId8"/>
    <p:sldId id="272" r:id="rId9"/>
    <p:sldId id="273" r:id="rId10"/>
    <p:sldId id="264" r:id="rId11"/>
    <p:sldId id="271" r:id="rId12"/>
    <p:sldId id="265" r:id="rId13"/>
    <p:sldId id="266" r:id="rId14"/>
    <p:sldId id="275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94660"/>
  </p:normalViewPr>
  <p:slideViewPr>
    <p:cSldViewPr snapToGrid="0">
      <p:cViewPr varScale="1">
        <p:scale>
          <a:sx n="62" d="100"/>
          <a:sy n="62" d="100"/>
        </p:scale>
        <p:origin x="516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rgbClr val="FF0000"/>
                </a:solidFill>
              </a:rPr>
              <a:t>Have you ever thought about buying a house?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What characteristics should it have?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What impact does the first impression have?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Have you ever suspected that the price was too high?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6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7bfda39f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07bfda39f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7bfda39f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7bfda3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677e9309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677e9309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>
                <a:solidFill>
                  <a:schemeClr val="dk1"/>
                </a:solidFill>
              </a:rPr>
              <a:t>Aggiungerei da dire che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Abbiamo creato delle altre variabili di interesse quali geodist_index, renovate_index ecc.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Per alcune variabili quali sqm_living, sqm_lot ecc. siamo passate ai log10 avendo un comportamento migliore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Tramite un’esplorazione di tutte le singole covariate abbiamo scelto di considerare queste 6 per l’outlier detection (le altre o apparivano completely useless o restituivano gli stessi outliers di quelle considerate)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Troviamo 1270 outliers che rimuoviamo creando un cleaned dataset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83db5759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83db5759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7bfda39f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>
                <a:solidFill>
                  <a:schemeClr val="dk1"/>
                </a:solidFill>
              </a:rPr>
              <a:t>Smoothing splines for both the features and their interactions.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07bfda39f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83db5759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83db5759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2" name="Google Shape;30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2"/>
          <p:cNvSpPr txBox="1">
            <a:spLocks noGrp="1"/>
          </p:cNvSpPr>
          <p:nvPr>
            <p:ph type="body" idx="1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4;p3"/>
          <p:cNvGrpSpPr/>
          <p:nvPr/>
        </p:nvGrpSpPr>
        <p:grpSpPr>
          <a:xfrm>
            <a:off x="48007" y="1089904"/>
            <a:ext cx="9036648" cy="180000"/>
            <a:chOff x="1218340" y="275867"/>
            <a:chExt cx="17715122" cy="567843"/>
          </a:xfrm>
        </p:grpSpPr>
        <p:cxnSp>
          <p:nvCxnSpPr>
            <p:cNvPr id="15" name="Google Shape;15;p3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3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3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3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3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3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3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3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3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3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4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138" name="Google Shape;138;p4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4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4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4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4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4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4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4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4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4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4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4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4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4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4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4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4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4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4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4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4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4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4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4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4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4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4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4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4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4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4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4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4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4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4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4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4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4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4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4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4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4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4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4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4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4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4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4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4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4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4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4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4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4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4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4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4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4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4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4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4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4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4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4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4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4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4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4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4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4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4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4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4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4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4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8" name="Google Shape;258;p4"/>
          <p:cNvSpPr txBox="1"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"/>
          <p:cNvSpPr txBox="1"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9" name="Google Shape;269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4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4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4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/>
          <p:nvPr/>
        </p:nvSpPr>
        <p:spPr>
          <a:xfrm>
            <a:off x="0" y="381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4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27" name="Google Shape;327;p14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" name="Google Shape;328;p14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1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4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4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4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4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4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4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4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4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4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4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4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4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4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4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4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4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4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4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4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4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4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4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4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4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4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4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4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4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4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4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4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4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4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4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4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4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4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4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4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4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4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4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4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4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4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4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4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4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4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4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4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4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4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4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4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4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4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4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4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4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4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4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4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4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4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4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4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4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4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4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4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4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4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4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4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4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4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4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4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4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4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4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4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4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4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4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4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4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4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4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4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4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4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4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4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4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4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4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4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4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4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4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4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4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4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4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7" name="Google Shape;447;p14"/>
          <p:cNvSpPr txBox="1"/>
          <p:nvPr/>
        </p:nvSpPr>
        <p:spPr>
          <a:xfrm>
            <a:off x="641533" y="4149725"/>
            <a:ext cx="7987513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it-IT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House Sales in King County,</a:t>
            </a:r>
            <a:r>
              <a:rPr lang="it-IT" sz="3600" b="1" dirty="0">
                <a:solidFill>
                  <a:schemeClr val="lt1"/>
                </a:solidFill>
              </a:rPr>
              <a:t> </a:t>
            </a:r>
            <a:r>
              <a:rPr lang="it-IT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it-IT" sz="2200" dirty="0" err="1">
                <a:solidFill>
                  <a:schemeClr val="lt1"/>
                </a:solidFill>
              </a:rPr>
              <a:t>n</a:t>
            </a:r>
            <a:r>
              <a:rPr lang="it-IT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onparametric</a:t>
            </a:r>
            <a:r>
              <a:rPr lang="it-IT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it-IT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448" name="Google Shape;448;p14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it-IT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Sartor, Panzeri, Mugheddu, Usubelli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Price model</a:t>
            </a:r>
            <a:endParaRPr sz="2400" dirty="0"/>
          </a:p>
        </p:txBody>
      </p:sp>
      <p:sp>
        <p:nvSpPr>
          <p:cNvPr id="524" name="Google Shape;524;p22"/>
          <p:cNvSpPr txBox="1"/>
          <p:nvPr/>
        </p:nvSpPr>
        <p:spPr>
          <a:xfrm>
            <a:off x="174800" y="1545851"/>
            <a:ext cx="73407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Nonparametric Robust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= Log(price [$])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Features: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 err="1"/>
              <a:t>Bathfloors_ratio</a:t>
            </a:r>
            <a:r>
              <a:rPr lang="en-GB" dirty="0"/>
              <a:t> 2-spline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 err="1"/>
              <a:t>Geodist_index</a:t>
            </a:r>
            <a:r>
              <a:rPr lang="en-GB" dirty="0"/>
              <a:t> 2-spline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Condition piece-wise linear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Age piece-wise linear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Latitude piecewise-linear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 err="1"/>
              <a:t>Is_rich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Grade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View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Log(living surface)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Log(lot surface)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Log(</a:t>
            </a:r>
            <a:r>
              <a:rPr lang="en-GB" dirty="0" err="1"/>
              <a:t>neighbors</a:t>
            </a:r>
            <a:r>
              <a:rPr lang="en-GB" dirty="0"/>
              <a:t> living surface)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Surface upper floor</a:t>
            </a: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dk1"/>
                </a:solidFill>
              </a:rPr>
              <a:t>R^2 = 0.85</a:t>
            </a:r>
            <a:endParaRPr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34FBF45B-1C1C-4F83-A267-7540DB44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48" y="2193273"/>
            <a:ext cx="2651136" cy="177825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C234D0-FC55-426A-B72B-91E333BB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8" y="2193273"/>
            <a:ext cx="2473635" cy="165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DE918-D7A0-4567-A3F3-427EAAB549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40" r="6709" b="2401"/>
          <a:stretch/>
        </p:blipFill>
        <p:spPr>
          <a:xfrm>
            <a:off x="4737078" y="4009622"/>
            <a:ext cx="3505272" cy="21069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9B20-8364-4C97-8DFB-B30BD465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fr-FR" dirty="0"/>
              <a:t>Model </a:t>
            </a:r>
            <a:r>
              <a:rPr lang="fr-FR" dirty="0" err="1"/>
              <a:t>improvement</a:t>
            </a:r>
            <a:endParaRPr lang="fr-FR" dirty="0"/>
          </a:p>
        </p:txBody>
      </p:sp>
      <p:sp>
        <p:nvSpPr>
          <p:cNvPr id="4" name="Google Shape;535;p23">
            <a:extLst>
              <a:ext uri="{FF2B5EF4-FFF2-40B4-BE49-F238E27FC236}">
                <a16:creationId xmlns:a16="http://schemas.microsoft.com/office/drawing/2014/main" id="{E2C3212E-8633-45FF-8FA5-414013C6F036}"/>
              </a:ext>
            </a:extLst>
          </p:cNvPr>
          <p:cNvSpPr txBox="1"/>
          <p:nvPr/>
        </p:nvSpPr>
        <p:spPr>
          <a:xfrm>
            <a:off x="338655" y="2400965"/>
            <a:ext cx="232798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Nonparametric Robust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Average MAPE: 16.05%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702445-886E-42E5-AB84-FC90B6C1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640" y="1288374"/>
            <a:ext cx="4206108" cy="28254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BC71B9-5767-4B7B-920B-CF12E1EF04C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070555" y="4113850"/>
            <a:ext cx="699139" cy="36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D4CBA-9799-4D88-9F7B-22D0A7262F05}"/>
              </a:ext>
            </a:extLst>
          </p:cNvPr>
          <p:cNvCxnSpPr>
            <a:stCxn id="5" idx="2"/>
          </p:cNvCxnSpPr>
          <p:nvPr/>
        </p:nvCxnSpPr>
        <p:spPr>
          <a:xfrm>
            <a:off x="4769694" y="4113850"/>
            <a:ext cx="716706" cy="36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535;p23">
            <a:extLst>
              <a:ext uri="{FF2B5EF4-FFF2-40B4-BE49-F238E27FC236}">
                <a16:creationId xmlns:a16="http://schemas.microsoft.com/office/drawing/2014/main" id="{DEAA804D-7482-4189-8BC4-8857B8F62301}"/>
              </a:ext>
            </a:extLst>
          </p:cNvPr>
          <p:cNvSpPr txBox="1"/>
          <p:nvPr/>
        </p:nvSpPr>
        <p:spPr>
          <a:xfrm>
            <a:off x="2066348" y="4483510"/>
            <a:ext cx="2505652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Nonparametric Robust Regression – </a:t>
            </a:r>
            <a:r>
              <a:rPr lang="en-GB" b="1" dirty="0"/>
              <a:t>standard </a:t>
            </a:r>
            <a:r>
              <a:rPr lang="en-GB" dirty="0"/>
              <a:t>houses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Average MAPE: 15.65%</a:t>
            </a:r>
            <a:endParaRPr dirty="0"/>
          </a:p>
        </p:txBody>
      </p:sp>
      <p:sp>
        <p:nvSpPr>
          <p:cNvPr id="12" name="Google Shape;535;p23">
            <a:extLst>
              <a:ext uri="{FF2B5EF4-FFF2-40B4-BE49-F238E27FC236}">
                <a16:creationId xmlns:a16="http://schemas.microsoft.com/office/drawing/2014/main" id="{63840324-A502-4FB2-8DA8-2B43D36D877A}"/>
              </a:ext>
            </a:extLst>
          </p:cNvPr>
          <p:cNvSpPr txBox="1"/>
          <p:nvPr/>
        </p:nvSpPr>
        <p:spPr>
          <a:xfrm>
            <a:off x="5486400" y="4483510"/>
            <a:ext cx="26045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Nonparametric Robust Regression – </a:t>
            </a:r>
            <a:r>
              <a:rPr lang="en-GB" b="1" dirty="0"/>
              <a:t>expensive</a:t>
            </a:r>
            <a:r>
              <a:rPr lang="en-GB" dirty="0"/>
              <a:t> houses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Average MAPE: 14.25%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77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87750" y="139175"/>
            <a:ext cx="85746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Model </a:t>
            </a:r>
            <a:r>
              <a:rPr lang="it-IT" dirty="0" err="1"/>
              <a:t>comparison</a:t>
            </a:r>
            <a:endParaRPr dirty="0"/>
          </a:p>
        </p:txBody>
      </p:sp>
      <p:sp>
        <p:nvSpPr>
          <p:cNvPr id="533" name="Google Shape;533;p23"/>
          <p:cNvSpPr txBox="1"/>
          <p:nvPr/>
        </p:nvSpPr>
        <p:spPr>
          <a:xfrm>
            <a:off x="1910266" y="3161594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</a:rPr>
              <a:t>Seattle, WA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659CB-6850-43BB-8446-3AA1C362CF30}"/>
              </a:ext>
            </a:extLst>
          </p:cNvPr>
          <p:cNvSpPr txBox="1"/>
          <p:nvPr/>
        </p:nvSpPr>
        <p:spPr>
          <a:xfrm>
            <a:off x="886608" y="4229162"/>
            <a:ext cx="5891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State-of-the-art is always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Nonparametric robust regression outperforms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Model aggregation is an improvement</a:t>
            </a:r>
            <a:endParaRPr lang="fr-FR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C978C0-EAA7-40B7-8E67-D4F5D5C63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26427"/>
              </p:ext>
            </p:extLst>
          </p:nvPr>
        </p:nvGraphicFramePr>
        <p:xfrm>
          <a:off x="707923" y="1646844"/>
          <a:ext cx="7595419" cy="1800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1318">
                  <a:extLst>
                    <a:ext uri="{9D8B030D-6E8A-4147-A177-3AD203B41FA5}">
                      <a16:colId xmlns:a16="http://schemas.microsoft.com/office/drawing/2014/main" val="860671715"/>
                    </a:ext>
                  </a:extLst>
                </a:gridCol>
                <a:gridCol w="1871662">
                  <a:extLst>
                    <a:ext uri="{9D8B030D-6E8A-4147-A177-3AD203B41FA5}">
                      <a16:colId xmlns:a16="http://schemas.microsoft.com/office/drawing/2014/main" val="3998443218"/>
                    </a:ext>
                  </a:extLst>
                </a:gridCol>
                <a:gridCol w="1872439">
                  <a:extLst>
                    <a:ext uri="{9D8B030D-6E8A-4147-A177-3AD203B41FA5}">
                      <a16:colId xmlns:a16="http://schemas.microsoft.com/office/drawing/2014/main" val="2059827795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Method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MAPE (%)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MAE ($)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365819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Linear Regression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17.84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89.351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3357180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Nonparametric Robust Regression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16.05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80.897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833889"/>
                  </a:ext>
                </a:extLst>
              </a:tr>
              <a:tr h="53549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Nonparametric Robust Regression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(standard + expensive)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15.56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75.436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6565779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 err="1">
                          <a:effectLst/>
                        </a:rPr>
                        <a:t>XGBoost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11.65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58.455 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8431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Conclusion</a:t>
            </a:r>
            <a:endParaRPr dirty="0"/>
          </a:p>
        </p:txBody>
      </p:sp>
      <p:sp>
        <p:nvSpPr>
          <p:cNvPr id="543" name="Google Shape;543;p24"/>
          <p:cNvSpPr txBox="1">
            <a:spLocks noGrp="1"/>
          </p:cNvSpPr>
          <p:nvPr>
            <p:ph type="body" idx="1"/>
          </p:nvPr>
        </p:nvSpPr>
        <p:spPr>
          <a:xfrm>
            <a:off x="288521" y="1443750"/>
            <a:ext cx="8748029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GB" sz="2000" dirty="0"/>
              <a:t>Compiled list of house features that have most significance on the price of sale</a:t>
            </a:r>
          </a:p>
          <a:p>
            <a:pPr marL="800100" lvl="1" indent="-354330">
              <a:spcBef>
                <a:spcPts val="0"/>
              </a:spcBef>
              <a:buSzPts val="2400"/>
              <a:buChar char="❖"/>
            </a:pPr>
            <a:r>
              <a:rPr lang="en-GB" sz="1800" dirty="0"/>
              <a:t>The first impression is important</a:t>
            </a:r>
          </a:p>
          <a:p>
            <a:pPr marL="800100" lvl="1" indent="-354330">
              <a:spcBef>
                <a:spcPts val="0"/>
              </a:spcBef>
              <a:buSzPts val="2400"/>
              <a:buChar char="❖"/>
            </a:pPr>
            <a:r>
              <a:rPr lang="en-GB" sz="1800" dirty="0"/>
              <a:t>A renovated house is worth as much as a recent one</a:t>
            </a:r>
          </a:p>
          <a:p>
            <a:pPr marL="800100" lvl="1" indent="-354330">
              <a:spcBef>
                <a:spcPts val="0"/>
              </a:spcBef>
              <a:buSzPts val="2400"/>
              <a:buChar char="❖"/>
            </a:pPr>
            <a:r>
              <a:rPr lang="en-GB" sz="1800" dirty="0"/>
              <a:t>The distance from the main attractions matters</a:t>
            </a:r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GB" sz="2000" dirty="0"/>
              <a:t>Crafted non-linear relationships of such features on the final price</a:t>
            </a:r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GB" sz="2000" dirty="0"/>
              <a:t>Compared parametric and nonparametric price models </a:t>
            </a:r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</p:txBody>
      </p:sp>
      <p:sp>
        <p:nvSpPr>
          <p:cNvPr id="544" name="Google Shape;544;p24"/>
          <p:cNvSpPr txBox="1"/>
          <p:nvPr/>
        </p:nvSpPr>
        <p:spPr>
          <a:xfrm>
            <a:off x="1079800" y="5726125"/>
            <a:ext cx="73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— The End 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9A1C-FD29-4E95-ADF3-3166E18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342EA-E0BD-4F4C-B80D-352EB0D7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[1] Dataset - </a:t>
            </a:r>
            <a:r>
              <a:rPr lang="it-IT" sz="1600" dirty="0">
                <a:solidFill>
                  <a:schemeClr val="tx1"/>
                </a:solidFill>
              </a:rPr>
              <a:t>https://www.kaggle.com/harlfoxem/housesalesprediction</a:t>
            </a:r>
          </a:p>
          <a:p>
            <a:r>
              <a:rPr lang="it-IT" sz="1600" dirty="0">
                <a:solidFill>
                  <a:schemeClr val="tx1"/>
                </a:solidFill>
              </a:rPr>
              <a:t>[2] </a:t>
            </a:r>
            <a:r>
              <a:rPr lang="it-IT" sz="1600" dirty="0" err="1">
                <a:solidFill>
                  <a:schemeClr val="tx1"/>
                </a:solidFill>
              </a:rPr>
              <a:t>XGBoost</a:t>
            </a:r>
            <a:r>
              <a:rPr lang="it-IT" sz="1600" dirty="0">
                <a:solidFill>
                  <a:schemeClr val="tx1"/>
                </a:solidFill>
              </a:rPr>
              <a:t> - 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Chen, T., &amp; </a:t>
            </a:r>
            <a:r>
              <a:rPr lang="en-GB" sz="18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Guestrin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C. (2016). </a:t>
            </a:r>
            <a:r>
              <a:rPr lang="en-GB" sz="18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XGBoost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A Scalable Tree Boosting System. In </a:t>
            </a:r>
            <a:r>
              <a:rPr lang="en-GB" sz="1800" i="1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Proceedings of the 22nd ACM SIGKDD International Conference on Knowledge Discovery and Data Mining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785–794). New York, NY, USA: ACM. </a:t>
            </a:r>
          </a:p>
          <a:p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[3] Data on housing market- https://www.redfin.com/county/118/WA/King-County/housing-market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0540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48E890-EAC8-440F-9771-7DF6495D85A3}"/>
              </a:ext>
            </a:extLst>
          </p:cNvPr>
          <p:cNvSpPr/>
          <p:nvPr/>
        </p:nvSpPr>
        <p:spPr>
          <a:xfrm>
            <a:off x="6238568" y="1655337"/>
            <a:ext cx="2168013" cy="719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05AC0-51D8-4D8F-AD32-C9DE9A64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Problem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3783-9485-4754-BEED-ED8EBB2BC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5183" r="2247"/>
          <a:stretch/>
        </p:blipFill>
        <p:spPr bwMode="auto">
          <a:xfrm>
            <a:off x="103240" y="1272425"/>
            <a:ext cx="5129554" cy="24244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8FF1A-4A87-44BE-BF6D-EF5912D109C8}"/>
              </a:ext>
            </a:extLst>
          </p:cNvPr>
          <p:cNvSpPr txBox="1"/>
          <p:nvPr/>
        </p:nvSpPr>
        <p:spPr>
          <a:xfrm>
            <a:off x="103239" y="1316783"/>
            <a:ext cx="430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Median House Sale Price in King County</a:t>
            </a:r>
            <a:endParaRPr lang="fr-FR" sz="1600" dirty="0"/>
          </a:p>
        </p:txBody>
      </p:sp>
      <p:pic>
        <p:nvPicPr>
          <p:cNvPr id="11" name="Picture 2" descr="Stickman Thinking High Resolution Stock Photography and Images - Alamy">
            <a:extLst>
              <a:ext uri="{FF2B5EF4-FFF2-40B4-BE49-F238E27FC236}">
                <a16:creationId xmlns:a16="http://schemas.microsoft.com/office/drawing/2014/main" id="{073F3AE7-C97C-4200-9203-90CA6AD49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b="7708"/>
          <a:stretch/>
        </p:blipFill>
        <p:spPr bwMode="auto">
          <a:xfrm>
            <a:off x="1646556" y="3605012"/>
            <a:ext cx="2149044" cy="247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95410-9A5C-4FB0-84C6-25F41418C576}"/>
              </a:ext>
            </a:extLst>
          </p:cNvPr>
          <p:cNvSpPr txBox="1"/>
          <p:nvPr/>
        </p:nvSpPr>
        <p:spPr>
          <a:xfrm>
            <a:off x="1816048" y="3833381"/>
            <a:ext cx="1989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How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worth</a:t>
            </a:r>
            <a:r>
              <a:rPr lang="fr-FR" dirty="0"/>
              <a:t> </a:t>
            </a:r>
            <a:r>
              <a:rPr lang="fr-FR" dirty="0" err="1"/>
              <a:t>paying</a:t>
            </a:r>
            <a:r>
              <a:rPr lang="fr-FR" dirty="0"/>
              <a:t> for the house I </a:t>
            </a:r>
            <a:r>
              <a:rPr lang="fr-FR" dirty="0" err="1"/>
              <a:t>dream</a:t>
            </a:r>
            <a:r>
              <a:rPr lang="fr-FR" dirty="0"/>
              <a:t>?</a:t>
            </a:r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8CB8B521-19BE-4D58-96BD-044C42C2A8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6" t="13876" r="45740" b="865"/>
          <a:stretch/>
        </p:blipFill>
        <p:spPr>
          <a:xfrm>
            <a:off x="5338918" y="2838313"/>
            <a:ext cx="3805082" cy="3297431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E0917736-12CD-4215-80A5-E165F10D3449}"/>
              </a:ext>
            </a:extLst>
          </p:cNvPr>
          <p:cNvSpPr txBox="1"/>
          <p:nvPr/>
        </p:nvSpPr>
        <p:spPr>
          <a:xfrm>
            <a:off x="5306537" y="5843356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Seattle downtown seen from Queen Anne Hill</a:t>
            </a:r>
            <a:endParaRPr lang="it-IT" sz="13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201F7-B563-417F-B3BA-2436FF045F68}"/>
              </a:ext>
            </a:extLst>
          </p:cNvPr>
          <p:cNvSpPr txBox="1"/>
          <p:nvPr/>
        </p:nvSpPr>
        <p:spPr>
          <a:xfrm>
            <a:off x="6238569" y="1655337"/>
            <a:ext cx="215326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Median Sale Price</a:t>
            </a:r>
          </a:p>
          <a:p>
            <a:r>
              <a:rPr lang="en-GB" dirty="0"/>
              <a:t>$ 755,000 </a:t>
            </a:r>
          </a:p>
          <a:p>
            <a:r>
              <a:rPr lang="en-GB" dirty="0">
                <a:solidFill>
                  <a:srgbClr val="00B050"/>
                </a:solidFill>
              </a:rPr>
              <a:t>+11.7% </a:t>
            </a:r>
            <a:r>
              <a:rPr lang="en-GB" dirty="0"/>
              <a:t>year-over-year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87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7300"/>
            <a:ext cx="9144003" cy="48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6"/>
          <p:cNvSpPr txBox="1">
            <a:spLocks noGrp="1"/>
          </p:cNvSpPr>
          <p:nvPr>
            <p:ph type="title"/>
          </p:nvPr>
        </p:nvSpPr>
        <p:spPr>
          <a:xfrm>
            <a:off x="281478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br>
              <a:rPr lang="it-IT" dirty="0"/>
            </a:br>
            <a:r>
              <a:rPr lang="it-IT" sz="2400" dirty="0"/>
              <a:t>Procedure</a:t>
            </a:r>
            <a:endParaRPr sz="2400" dirty="0"/>
          </a:p>
        </p:txBody>
      </p:sp>
      <p:sp>
        <p:nvSpPr>
          <p:cNvPr id="470" name="Google Shape;470;p16"/>
          <p:cNvSpPr/>
          <p:nvPr/>
        </p:nvSpPr>
        <p:spPr>
          <a:xfrm>
            <a:off x="2934931" y="2739718"/>
            <a:ext cx="3229887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Test </a:t>
            </a:r>
            <a:r>
              <a:rPr lang="it-IT" b="1" dirty="0" err="1"/>
              <a:t>relevant</a:t>
            </a:r>
            <a:r>
              <a:rPr lang="it-IT" b="1" dirty="0"/>
              <a:t> features</a:t>
            </a:r>
            <a:endParaRPr b="1" dirty="0"/>
          </a:p>
        </p:txBody>
      </p:sp>
      <p:sp>
        <p:nvSpPr>
          <p:cNvPr id="471" name="Google Shape;471;p16"/>
          <p:cNvSpPr/>
          <p:nvPr/>
        </p:nvSpPr>
        <p:spPr>
          <a:xfrm>
            <a:off x="2934931" y="3971231"/>
            <a:ext cx="3229889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dk1"/>
                </a:solidFill>
              </a:rPr>
              <a:t>Model house prices</a:t>
            </a:r>
            <a:endParaRPr b="1" dirty="0"/>
          </a:p>
        </p:txBody>
      </p:sp>
      <p:cxnSp>
        <p:nvCxnSpPr>
          <p:cNvPr id="472" name="Google Shape;472;p16"/>
          <p:cNvCxnSpPr>
            <a:cxnSpLocks/>
            <a:stCxn id="470" idx="2"/>
            <a:endCxn id="471" idx="0"/>
          </p:cNvCxnSpPr>
          <p:nvPr/>
        </p:nvCxnSpPr>
        <p:spPr>
          <a:xfrm>
            <a:off x="4549875" y="3508918"/>
            <a:ext cx="1" cy="46231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470;p16">
            <a:extLst>
              <a:ext uri="{FF2B5EF4-FFF2-40B4-BE49-F238E27FC236}">
                <a16:creationId xmlns:a16="http://schemas.microsoft.com/office/drawing/2014/main" id="{9E843A25-7EC9-4201-9027-0F93A941217A}"/>
              </a:ext>
            </a:extLst>
          </p:cNvPr>
          <p:cNvSpPr/>
          <p:nvPr/>
        </p:nvSpPr>
        <p:spPr>
          <a:xfrm>
            <a:off x="2934931" y="1543321"/>
            <a:ext cx="3229887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Preprocessing</a:t>
            </a:r>
            <a:r>
              <a:rPr lang="it-IT" b="1" dirty="0"/>
              <a:t> – </a:t>
            </a:r>
            <a:r>
              <a:rPr lang="it-IT" b="1" dirty="0" err="1"/>
              <a:t>Outlier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endParaRPr b="1" dirty="0"/>
          </a:p>
        </p:txBody>
      </p:sp>
      <p:cxnSp>
        <p:nvCxnSpPr>
          <p:cNvPr id="9" name="Google Shape;472;p16">
            <a:extLst>
              <a:ext uri="{FF2B5EF4-FFF2-40B4-BE49-F238E27FC236}">
                <a16:creationId xmlns:a16="http://schemas.microsoft.com/office/drawing/2014/main" id="{05C1DD55-C0B0-4BBD-96A5-8AC649681090}"/>
              </a:ext>
            </a:extLst>
          </p:cNvPr>
          <p:cNvCxnSpPr/>
          <p:nvPr/>
        </p:nvCxnSpPr>
        <p:spPr>
          <a:xfrm>
            <a:off x="4571928" y="2312521"/>
            <a:ext cx="0" cy="44585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471;p16">
            <a:extLst>
              <a:ext uri="{FF2B5EF4-FFF2-40B4-BE49-F238E27FC236}">
                <a16:creationId xmlns:a16="http://schemas.microsoft.com/office/drawing/2014/main" id="{AB1BC3FA-63F1-4041-AEAD-62DF6D3C80FC}"/>
              </a:ext>
            </a:extLst>
          </p:cNvPr>
          <p:cNvSpPr/>
          <p:nvPr/>
        </p:nvSpPr>
        <p:spPr>
          <a:xfrm>
            <a:off x="2934931" y="5228565"/>
            <a:ext cx="3229892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dk1"/>
                </a:solidFill>
              </a:rPr>
              <a:t>Diagnostics</a:t>
            </a:r>
            <a:r>
              <a:rPr lang="it-IT" b="1" dirty="0">
                <a:solidFill>
                  <a:schemeClr val="dk1"/>
                </a:solidFill>
              </a:rPr>
              <a:t> – Model </a:t>
            </a:r>
            <a:r>
              <a:rPr lang="it-IT" b="1" dirty="0" err="1">
                <a:solidFill>
                  <a:schemeClr val="dk1"/>
                </a:solidFill>
              </a:rPr>
              <a:t>Improvement</a:t>
            </a:r>
            <a:endParaRPr b="1" dirty="0"/>
          </a:p>
        </p:txBody>
      </p:sp>
      <p:cxnSp>
        <p:nvCxnSpPr>
          <p:cNvPr id="12" name="Google Shape;472;p16">
            <a:extLst>
              <a:ext uri="{FF2B5EF4-FFF2-40B4-BE49-F238E27FC236}">
                <a16:creationId xmlns:a16="http://schemas.microsoft.com/office/drawing/2014/main" id="{3285DD7D-D8D2-4F3A-9271-03EC1A613F04}"/>
              </a:ext>
            </a:extLst>
          </p:cNvPr>
          <p:cNvCxnSpPr>
            <a:cxnSpLocks/>
          </p:cNvCxnSpPr>
          <p:nvPr/>
        </p:nvCxnSpPr>
        <p:spPr>
          <a:xfrm>
            <a:off x="4576700" y="4782600"/>
            <a:ext cx="0" cy="44596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"/>
          <p:cNvSpPr txBox="1">
            <a:spLocks noGrp="1"/>
          </p:cNvSpPr>
          <p:nvPr>
            <p:ph type="title"/>
          </p:nvPr>
        </p:nvSpPr>
        <p:spPr>
          <a:xfrm>
            <a:off x="281478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br>
              <a:rPr lang="it-IT" dirty="0"/>
            </a:br>
            <a:r>
              <a:rPr lang="it-IT" dirty="0"/>
              <a:t>Dataset</a:t>
            </a:r>
            <a:endParaRPr dirty="0"/>
          </a:p>
        </p:txBody>
      </p:sp>
      <p:sp>
        <p:nvSpPr>
          <p:cNvPr id="454" name="Google Shape;454;p15"/>
          <p:cNvSpPr txBox="1"/>
          <p:nvPr/>
        </p:nvSpPr>
        <p:spPr>
          <a:xfrm>
            <a:off x="2072500" y="5328675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</a:rPr>
              <a:t>Seattle, WA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5" name="Google Shape;455;p15"/>
          <p:cNvSpPr txBox="1"/>
          <p:nvPr/>
        </p:nvSpPr>
        <p:spPr>
          <a:xfrm>
            <a:off x="1028100" y="1494200"/>
            <a:ext cx="201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 prices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87" y="2854838"/>
            <a:ext cx="3378638" cy="287403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5"/>
          <p:cNvSpPr txBox="1"/>
          <p:nvPr/>
        </p:nvSpPr>
        <p:spPr>
          <a:xfrm>
            <a:off x="281475" y="5409863"/>
            <a:ext cx="22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King County (WA)</a:t>
            </a:r>
            <a:endParaRPr sz="1000" b="1">
              <a:solidFill>
                <a:schemeClr val="dk1"/>
              </a:solidFill>
            </a:endParaRPr>
          </a:p>
        </p:txBody>
      </p:sp>
      <p:pic>
        <p:nvPicPr>
          <p:cNvPr id="459" name="Google Shape;4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75" y="1991501"/>
            <a:ext cx="664824" cy="6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5"/>
          <p:cNvSpPr txBox="1"/>
          <p:nvPr/>
        </p:nvSpPr>
        <p:spPr>
          <a:xfrm>
            <a:off x="1028100" y="2092288"/>
            <a:ext cx="234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21k houses </a:t>
            </a:r>
            <a:endParaRPr/>
          </a:p>
        </p:txBody>
      </p:sp>
      <p:pic>
        <p:nvPicPr>
          <p:cNvPr id="461" name="Google Shape;4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25" y="1448000"/>
            <a:ext cx="507924" cy="50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28" y="1651508"/>
            <a:ext cx="3697730" cy="134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5"/>
          <p:cNvPicPr preferRelativeResize="0"/>
          <p:nvPr/>
        </p:nvPicPr>
        <p:blipFill rotWithShape="1">
          <a:blip r:embed="rId7">
            <a:alphaModFix/>
          </a:blip>
          <a:srcRect r="23815"/>
          <a:stretch/>
        </p:blipFill>
        <p:spPr>
          <a:xfrm>
            <a:off x="4572458" y="3214809"/>
            <a:ext cx="3697200" cy="13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2F1AD5-B722-4EFB-AAA0-DD8CB1977902}"/>
              </a:ext>
            </a:extLst>
          </p:cNvPr>
          <p:cNvSpPr txBox="1"/>
          <p:nvPr/>
        </p:nvSpPr>
        <p:spPr>
          <a:xfrm>
            <a:off x="4552418" y="4779702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variables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geodist_index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has_ren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is_rich</a:t>
            </a:r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/>
              <a:t>Outlier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endParaRPr sz="2000" dirty="0"/>
          </a:p>
        </p:txBody>
      </p:sp>
      <p:pic>
        <p:nvPicPr>
          <p:cNvPr id="492" name="Google Shape;492;p18"/>
          <p:cNvPicPr preferRelativeResize="0"/>
          <p:nvPr/>
        </p:nvPicPr>
        <p:blipFill rotWithShape="1">
          <a:blip r:embed="rId3">
            <a:alphaModFix/>
          </a:blip>
          <a:srcRect l="23961" t="20351" r="35100" b="16834"/>
          <a:stretch/>
        </p:blipFill>
        <p:spPr>
          <a:xfrm>
            <a:off x="0" y="1287475"/>
            <a:ext cx="3081525" cy="23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8"/>
          <p:cNvPicPr preferRelativeResize="0"/>
          <p:nvPr/>
        </p:nvPicPr>
        <p:blipFill rotWithShape="1">
          <a:blip r:embed="rId4">
            <a:alphaModFix/>
          </a:blip>
          <a:srcRect l="23857" t="19056" r="31247" b="17208"/>
          <a:stretch/>
        </p:blipFill>
        <p:spPr>
          <a:xfrm>
            <a:off x="3081525" y="1287475"/>
            <a:ext cx="3060001" cy="24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8"/>
          <p:cNvPicPr preferRelativeResize="0"/>
          <p:nvPr/>
        </p:nvPicPr>
        <p:blipFill rotWithShape="1">
          <a:blip r:embed="rId5">
            <a:alphaModFix/>
          </a:blip>
          <a:srcRect l="23854" t="25873" r="31699" b="16784"/>
          <a:stretch/>
        </p:blipFill>
        <p:spPr>
          <a:xfrm>
            <a:off x="6084000" y="1287475"/>
            <a:ext cx="3060001" cy="23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8"/>
          <p:cNvPicPr preferRelativeResize="0"/>
          <p:nvPr/>
        </p:nvPicPr>
        <p:blipFill rotWithShape="1">
          <a:blip r:embed="rId6">
            <a:alphaModFix/>
          </a:blip>
          <a:srcRect l="23853" t="20917" r="31702" b="17013"/>
          <a:stretch/>
        </p:blipFill>
        <p:spPr>
          <a:xfrm>
            <a:off x="10750" y="3652725"/>
            <a:ext cx="3060001" cy="24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8"/>
          <p:cNvSpPr txBox="1"/>
          <p:nvPr/>
        </p:nvSpPr>
        <p:spPr>
          <a:xfrm>
            <a:off x="3781425" y="41529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7" name="Google Shape;497;p18"/>
          <p:cNvPicPr preferRelativeResize="0"/>
          <p:nvPr/>
        </p:nvPicPr>
        <p:blipFill rotWithShape="1">
          <a:blip r:embed="rId7">
            <a:alphaModFix/>
          </a:blip>
          <a:srcRect l="23920" t="20431" r="30298" b="17240"/>
          <a:stretch/>
        </p:blipFill>
        <p:spPr>
          <a:xfrm>
            <a:off x="3070775" y="3709500"/>
            <a:ext cx="3002451" cy="23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8"/>
          <p:cNvPicPr preferRelativeResize="0"/>
          <p:nvPr/>
        </p:nvPicPr>
        <p:blipFill rotWithShape="1">
          <a:blip r:embed="rId8">
            <a:alphaModFix/>
          </a:blip>
          <a:srcRect l="23925" t="20327" r="29752" b="17848"/>
          <a:stretch/>
        </p:blipFill>
        <p:spPr>
          <a:xfrm>
            <a:off x="6141525" y="3618500"/>
            <a:ext cx="3002475" cy="24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0A14-F61F-43AC-A558-A31363B1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Assumption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6A572-B10D-4037-8202-1FC2D286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9" t="35655" r="1"/>
          <a:stretch/>
        </p:blipFill>
        <p:spPr bwMode="auto">
          <a:xfrm>
            <a:off x="1393390" y="1645613"/>
            <a:ext cx="6371303" cy="40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285CB-CBDE-4C03-9C7D-C46AC3C09A1E}"/>
              </a:ext>
            </a:extLst>
          </p:cNvPr>
          <p:cNvSpPr txBox="1"/>
          <p:nvPr/>
        </p:nvSpPr>
        <p:spPr>
          <a:xfrm>
            <a:off x="2344994" y="5571963"/>
            <a:ext cx="4807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assumed that the distribution of the price is stationary </a:t>
            </a:r>
          </a:p>
          <a:p>
            <a:r>
              <a:rPr lang="en-GB" dirty="0"/>
              <a:t>i.e. the price per square meter didn’t change through time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9065A-9451-4735-8D51-41730B7B6BF9}"/>
              </a:ext>
            </a:extLst>
          </p:cNvPr>
          <p:cNvSpPr txBox="1"/>
          <p:nvPr/>
        </p:nvSpPr>
        <p:spPr>
          <a:xfrm>
            <a:off x="2344994" y="1337836"/>
            <a:ext cx="495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Price per square meter in King County May 2014 - May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290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0A14-F61F-43AC-A558-A31363B1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..more on price per square meter</a:t>
            </a:r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8083A6-9B83-4B7C-B7F7-EC34C66CDF93}"/>
              </a:ext>
            </a:extLst>
          </p:cNvPr>
          <p:cNvSpPr/>
          <p:nvPr/>
        </p:nvSpPr>
        <p:spPr>
          <a:xfrm>
            <a:off x="1700100" y="1517441"/>
            <a:ext cx="2267216" cy="840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Houses clustered in 4 geographic areas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2EA8B1-F4F8-4002-8E28-144CD690EA9B}"/>
              </a:ext>
            </a:extLst>
          </p:cNvPr>
          <p:cNvSpPr/>
          <p:nvPr/>
        </p:nvSpPr>
        <p:spPr>
          <a:xfrm>
            <a:off x="5176685" y="1517441"/>
            <a:ext cx="2267216" cy="840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price per square meter changes in space!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808692-2529-43D6-BD9E-FB66E8CE400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67316" y="1937641"/>
            <a:ext cx="1209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70571B36-BBBF-42A1-B74D-CC70E9630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" r="11075"/>
          <a:stretch/>
        </p:blipFill>
        <p:spPr>
          <a:xfrm>
            <a:off x="1187749" y="2828811"/>
            <a:ext cx="3291918" cy="284172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4027B6FA-DA45-41B2-8195-723F1E56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35" y="2511379"/>
            <a:ext cx="3476584" cy="34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0541B-1239-448C-93AF-6FDC5288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it-IT" sz="2400" dirty="0"/>
            </a:br>
            <a:r>
              <a:rPr lang="it-IT" sz="2400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A4994-7246-49C8-855D-BEC66C2A7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5533"/>
            <a:ext cx="8581042" cy="45259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dirty="0" err="1"/>
              <a:t>Permutational</a:t>
            </a:r>
            <a:r>
              <a:rPr lang="it-IT" sz="2000" dirty="0"/>
              <a:t> ANOVA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influence of the geographic distance from the Space Needle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600" dirty="0">
                <a:effectLst/>
                <a:latin typeface="Arial" panose="020B0604020202020204" pitchFamily="34" charset="0"/>
                <a:ea typeface="DengXian" panose="020B0503020204020204" pitchFamily="2" charset="-122"/>
                <a:cs typeface="Arial" panose="020B0604020202020204" pitchFamily="34" charset="0"/>
              </a:rPr>
              <a:t>effect of living surface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600" dirty="0">
                <a:effectLst/>
                <a:latin typeface="Arial" panose="020B0604020202020204" pitchFamily="34" charset="0"/>
                <a:ea typeface="DengXian" panose="020B0503020204020204" pitchFamily="2" charset="-122"/>
                <a:cs typeface="Arial" panose="020B0604020202020204" pitchFamily="34" charset="0"/>
              </a:rPr>
              <a:t>effect of view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600" dirty="0">
                <a:effectLst/>
                <a:latin typeface="Arial" panose="020B0604020202020204" pitchFamily="34" charset="0"/>
                <a:ea typeface="DengXian" panose="020B0503020204020204" pitchFamily="2" charset="-122"/>
                <a:cs typeface="Arial" panose="020B0604020202020204" pitchFamily="34" charset="0"/>
              </a:rPr>
              <a:t>effect of condition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>
              <a:effectLst/>
              <a:latin typeface="Arial" panose="020B0604020202020204" pitchFamily="34" charset="0"/>
              <a:ea typeface="DengXian" panose="020B0503020204020204" pitchFamily="2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>
              <a:effectLst/>
              <a:latin typeface="Arial" panose="020B0604020202020204" pitchFamily="34" charset="0"/>
              <a:ea typeface="DengXian" panose="020B0503020204020204" pitchFamily="2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>
              <a:effectLst/>
              <a:latin typeface="Arial" panose="020B0604020202020204" pitchFamily="34" charset="0"/>
              <a:ea typeface="DengXian" panose="020B0503020204020204" pitchFamily="2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FF84978-B88F-4C3E-A93D-41AA7FECB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83" b="35255"/>
          <a:stretch/>
        </p:blipFill>
        <p:spPr>
          <a:xfrm>
            <a:off x="1161941" y="2933514"/>
            <a:ext cx="3141042" cy="31521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3C6DE8-D871-483A-A582-ABCD9DF7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69" b="34005"/>
          <a:stretch/>
        </p:blipFill>
        <p:spPr>
          <a:xfrm>
            <a:off x="4841019" y="2996861"/>
            <a:ext cx="3062392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0541B-1239-448C-93AF-6FDC5288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it-IT" sz="2400" dirty="0"/>
            </a:br>
            <a:r>
              <a:rPr lang="it-IT" sz="2400" dirty="0"/>
              <a:t>Testing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B1CC6E3-EC05-40AF-91B1-CF790DF75F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24ED8B-242F-45C0-90C2-201CDA8CF431}"/>
              </a:ext>
            </a:extLst>
          </p:cNvPr>
          <p:cNvSpPr txBox="1"/>
          <p:nvPr/>
        </p:nvSpPr>
        <p:spPr>
          <a:xfrm>
            <a:off x="288520" y="1693061"/>
            <a:ext cx="85810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hi-square test of independence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view and condition are correlated</a:t>
            </a:r>
          </a:p>
          <a:p>
            <a:endParaRPr lang="en-US" sz="20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400" dirty="0" err="1"/>
              <a:t>Permutational</a:t>
            </a:r>
            <a:r>
              <a:rPr lang="it-IT" sz="2400" dirty="0"/>
              <a:t> </a:t>
            </a:r>
            <a:r>
              <a:rPr lang="it-IT" sz="2400" dirty="0" err="1"/>
              <a:t>tests</a:t>
            </a:r>
            <a:endParaRPr lang="it-IT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most expensive houses are in the wealthiest neighborhoods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diversity in distribution between old but renovated houses and recently built houses</a:t>
            </a:r>
          </a:p>
        </p:txBody>
      </p:sp>
    </p:spTree>
    <p:extLst>
      <p:ext uri="{BB962C8B-B14F-4D97-AF65-F5344CB8AC3E}">
        <p14:creationId xmlns:p14="http://schemas.microsoft.com/office/powerpoint/2010/main" val="251348228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655</Words>
  <Application>Microsoft Office PowerPoint</Application>
  <PresentationFormat>Presentazione su schermo (4:3)</PresentationFormat>
  <Paragraphs>131</Paragraphs>
  <Slides>14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IBM Plex Sans</vt:lpstr>
      <vt:lpstr>Noto Sans Symbols</vt:lpstr>
      <vt:lpstr>Wingdings</vt:lpstr>
      <vt:lpstr>POLI</vt:lpstr>
      <vt:lpstr>Titolo presentazione sottotitolo</vt:lpstr>
      <vt:lpstr> Problem</vt:lpstr>
      <vt:lpstr> Procedure</vt:lpstr>
      <vt:lpstr> Dataset</vt:lpstr>
      <vt:lpstr> Outlier Detection</vt:lpstr>
      <vt:lpstr> Assumption</vt:lpstr>
      <vt:lpstr> ..more on price per square meter</vt:lpstr>
      <vt:lpstr> Testing</vt:lpstr>
      <vt:lpstr> Testing</vt:lpstr>
      <vt:lpstr> Price model</vt:lpstr>
      <vt:lpstr> Model improvement</vt:lpstr>
      <vt:lpstr> Model comparison</vt:lpstr>
      <vt:lpstr> Conclusion</vt:lpstr>
      <vt:lpstr>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Nick Usubelli</dc:creator>
  <cp:lastModifiedBy>Nick Usubelli</cp:lastModifiedBy>
  <cp:revision>11</cp:revision>
  <dcterms:modified xsi:type="dcterms:W3CDTF">2022-01-26T22:44:30Z</dcterms:modified>
</cp:coreProperties>
</file>